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59" r:id="rId5"/>
    <p:sldId id="263" r:id="rId6"/>
    <p:sldId id="260" r:id="rId7"/>
    <p:sldId id="264" r:id="rId8"/>
    <p:sldId id="261" r:id="rId9"/>
    <p:sldId id="266" r:id="rId10"/>
    <p:sldId id="271" r:id="rId11"/>
    <p:sldId id="270" r:id="rId12"/>
    <p:sldId id="265" r:id="rId13"/>
    <p:sldId id="272" r:id="rId14"/>
    <p:sldId id="267" r:id="rId15"/>
    <p:sldId id="268" r:id="rId16"/>
    <p:sldId id="269" r:id="rId17"/>
    <p:sldId id="275" r:id="rId18"/>
    <p:sldId id="277" r:id="rId19"/>
    <p:sldId id="273" r:id="rId20"/>
    <p:sldId id="276" r:id="rId21"/>
    <p:sldId id="278" r:id="rId22"/>
    <p:sldId id="274" r:id="rId23"/>
  </p:sldIdLst>
  <p:sldSz cx="9144000" cy="6858000" type="screen4x3"/>
  <p:notesSz cx="6858000" cy="9144000"/>
  <p:defaultTextStyle>
    <a:defPPr>
      <a:defRPr lang="nl-N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87" autoAdjust="0"/>
    <p:restoredTop sz="94660"/>
  </p:normalViewPr>
  <p:slideViewPr>
    <p:cSldViewPr>
      <p:cViewPr varScale="1">
        <p:scale>
          <a:sx n="81" d="100"/>
          <a:sy n="81" d="100"/>
        </p:scale>
        <p:origin x="1507" y="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388A32-8E14-443E-95A0-FDCBF8D59933}" type="datetimeFigureOut">
              <a:rPr lang="nl-NL"/>
              <a:pPr>
                <a:defRPr/>
              </a:pPr>
              <a:t>8-9-2019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9A50D6-FE29-438E-9956-3C14432A282A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E6EC11-981F-4154-A786-A3D68FC263B0}" type="datetimeFigureOut">
              <a:rPr lang="nl-NL"/>
              <a:pPr>
                <a:defRPr/>
              </a:pPr>
              <a:t>8-9-2019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B4B173-CE4E-4C5F-B1C9-8C62E5CC7F8E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E5F490-5506-4C1F-BE84-8B0ECB11C785}" type="datetimeFigureOut">
              <a:rPr lang="nl-NL"/>
              <a:pPr>
                <a:defRPr/>
              </a:pPr>
              <a:t>8-9-2019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9E2F6A-FD52-47BF-8BB2-F7C932F4771B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20E405-12CA-45D7-B7B2-FBB213578776}" type="datetimeFigureOut">
              <a:rPr lang="nl-NL"/>
              <a:pPr>
                <a:defRPr/>
              </a:pPr>
              <a:t>8-9-2019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3FB245-ECC8-4755-91CC-5AF64F25AED1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E6B650-EE6A-4ACE-B7BC-9C37B5199156}" type="datetimeFigureOut">
              <a:rPr lang="nl-NL"/>
              <a:pPr>
                <a:defRPr/>
              </a:pPr>
              <a:t>8-9-2019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CD4CE2-D7A3-456F-A314-F9FC8FFDE0D7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05A8A4-0799-459D-BA54-03837E640E9F}" type="datetimeFigureOut">
              <a:rPr lang="nl-NL"/>
              <a:pPr>
                <a:defRPr/>
              </a:pPr>
              <a:t>8-9-2019</a:t>
            </a:fld>
            <a:endParaRPr lang="nl-NL"/>
          </a:p>
        </p:txBody>
      </p:sp>
      <p:sp>
        <p:nvSpPr>
          <p:cNvPr id="6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F8DBEE-F55D-4176-82E4-685B4635273E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40A289-BF3C-4B2D-9415-459C67E44E1D}" type="datetimeFigureOut">
              <a:rPr lang="nl-NL"/>
              <a:pPr>
                <a:defRPr/>
              </a:pPr>
              <a:t>8-9-2019</a:t>
            </a:fld>
            <a:endParaRPr lang="nl-NL"/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9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2EE0A4-6081-46E6-927A-46E2A1B11661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1B54D3-7A80-4E6C-B3CC-06B1158F31DE}" type="datetimeFigureOut">
              <a:rPr lang="nl-NL"/>
              <a:pPr>
                <a:defRPr/>
              </a:pPr>
              <a:t>8-9-2019</a:t>
            </a:fld>
            <a:endParaRPr lang="nl-NL"/>
          </a:p>
        </p:txBody>
      </p:sp>
      <p:sp>
        <p:nvSpPr>
          <p:cNvPr id="4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04118C-C37B-4CA3-B52B-A437731E4C93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824581-6165-4097-A5A6-42EDC1B04F24}" type="datetimeFigureOut">
              <a:rPr lang="nl-NL"/>
              <a:pPr>
                <a:defRPr/>
              </a:pPr>
              <a:t>8-9-2019</a:t>
            </a:fld>
            <a:endParaRPr lang="nl-NL"/>
          </a:p>
        </p:txBody>
      </p:sp>
      <p:sp>
        <p:nvSpPr>
          <p:cNvPr id="3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4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ED34B8-4320-421A-8EC0-5A683B29D5AE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92769C-BC99-4199-96B9-4C67F5C39C68}" type="datetimeFigureOut">
              <a:rPr lang="nl-NL"/>
              <a:pPr>
                <a:defRPr/>
              </a:pPr>
              <a:t>8-9-2019</a:t>
            </a:fld>
            <a:endParaRPr lang="nl-NL"/>
          </a:p>
        </p:txBody>
      </p:sp>
      <p:sp>
        <p:nvSpPr>
          <p:cNvPr id="6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E070AF-68C3-4DA0-B78D-9E133FE228BB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4F7BB1-9B91-4807-91AB-E3BED433CB5D}" type="datetimeFigureOut">
              <a:rPr lang="nl-NL"/>
              <a:pPr>
                <a:defRPr/>
              </a:pPr>
              <a:t>8-9-2019</a:t>
            </a:fld>
            <a:endParaRPr lang="nl-NL"/>
          </a:p>
        </p:txBody>
      </p:sp>
      <p:sp>
        <p:nvSpPr>
          <p:cNvPr id="6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4E59D1-4177-4907-9801-1979FE024E82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jdelijke aanduiding voor titel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/>
              <a:t>Klik om de stijl te bewerken</a:t>
            </a:r>
          </a:p>
        </p:txBody>
      </p:sp>
      <p:sp>
        <p:nvSpPr>
          <p:cNvPr id="1027" name="Tijdelijke aanduiding voor tekst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B70E08B-C86F-4C09-9DE9-A11B8CF7BDDD}" type="datetimeFigureOut">
              <a:rPr lang="nl-NL"/>
              <a:pPr>
                <a:defRPr/>
              </a:pPr>
              <a:t>8-9-2019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ACD9241-35D4-429B-AC9D-DCECCDAE71EA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12" Type="http://schemas.openxmlformats.org/officeDocument/2006/relationships/image" Target="../media/image80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4.png"/><Relationship Id="rId11" Type="http://schemas.openxmlformats.org/officeDocument/2006/relationships/image" Target="../media/image79.png"/><Relationship Id="rId5" Type="http://schemas.openxmlformats.org/officeDocument/2006/relationships/image" Target="../media/image73.png"/><Relationship Id="rId10" Type="http://schemas.openxmlformats.org/officeDocument/2006/relationships/image" Target="../media/image78.png"/><Relationship Id="rId4" Type="http://schemas.openxmlformats.org/officeDocument/2006/relationships/image" Target="../media/image72.png"/><Relationship Id="rId9" Type="http://schemas.openxmlformats.org/officeDocument/2006/relationships/image" Target="../media/image7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85.png"/><Relationship Id="rId7" Type="http://schemas.openxmlformats.org/officeDocument/2006/relationships/image" Target="../media/image89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Relationship Id="rId9" Type="http://schemas.openxmlformats.org/officeDocument/2006/relationships/image" Target="../media/image9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93.png"/><Relationship Id="rId7" Type="http://schemas.openxmlformats.org/officeDocument/2006/relationships/image" Target="../media/image97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Relationship Id="rId9" Type="http://schemas.openxmlformats.org/officeDocument/2006/relationships/image" Target="../media/image9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image" Target="../media/image101.png"/><Relationship Id="rId7" Type="http://schemas.openxmlformats.org/officeDocument/2006/relationships/image" Target="../media/image105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2700" y="3394075"/>
            <a:ext cx="3132138" cy="234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94375" y="2759075"/>
            <a:ext cx="3344863" cy="1839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nl-NL" b="1" u="sng" dirty="0"/>
              <a:t>Botanische kenmerken van planten:</a:t>
            </a:r>
          </a:p>
        </p:txBody>
      </p:sp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>
          <a:xfrm>
            <a:off x="611188" y="1460500"/>
            <a:ext cx="6707187" cy="1901825"/>
          </a:xfrm>
        </p:spPr>
        <p:txBody>
          <a:bodyPr rtlCol="0">
            <a:normAutofit lnSpcReduction="10000"/>
          </a:bodyPr>
          <a:lstStyle/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nl-NL" dirty="0"/>
              <a:t>Zegt iets over het gedrag van planten </a:t>
            </a:r>
            <a:r>
              <a:rPr lang="nl-NL" sz="2400" dirty="0"/>
              <a:t>(</a:t>
            </a:r>
            <a:r>
              <a:rPr lang="nl-NL" sz="2400" dirty="0" err="1"/>
              <a:t>oa</a:t>
            </a:r>
            <a:r>
              <a:rPr lang="nl-NL" sz="2400" dirty="0"/>
              <a:t>. over de levensduur)</a:t>
            </a:r>
          </a:p>
          <a:p>
            <a:pPr lvl="1" fontAlgn="auto">
              <a:spcAft>
                <a:spcPts val="0"/>
              </a:spcAft>
              <a:buFont typeface="Arial" panose="020B0604020202020204" pitchFamily="34" charset="0"/>
              <a:buChar char="–"/>
              <a:defRPr/>
            </a:pPr>
            <a:r>
              <a:rPr lang="nl-NL" dirty="0">
                <a:solidFill>
                  <a:schemeClr val="tx2"/>
                </a:solidFill>
              </a:rPr>
              <a:t>Niet-houtige gewassen </a:t>
            </a:r>
            <a:r>
              <a:rPr lang="nl-NL" dirty="0"/>
              <a:t>(kruidachtig)</a:t>
            </a:r>
          </a:p>
          <a:p>
            <a:pPr lvl="1" fontAlgn="auto">
              <a:spcAft>
                <a:spcPts val="0"/>
              </a:spcAft>
              <a:buFont typeface="Arial" panose="020B0604020202020204" pitchFamily="34" charset="0"/>
              <a:buChar char="–"/>
              <a:defRPr/>
            </a:pPr>
            <a:r>
              <a:rPr lang="nl-NL" dirty="0">
                <a:solidFill>
                  <a:schemeClr val="tx2"/>
                </a:solidFill>
              </a:rPr>
              <a:t>Houtige gewassen</a:t>
            </a:r>
          </a:p>
        </p:txBody>
      </p:sp>
      <p:pic>
        <p:nvPicPr>
          <p:cNvPr id="13317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94375" y="4797425"/>
            <a:ext cx="3349625" cy="203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682875" y="4652963"/>
            <a:ext cx="2916238" cy="218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u="sng"/>
              <a:t>Wortelstokken</a:t>
            </a:r>
          </a:p>
        </p:txBody>
      </p:sp>
      <p:sp>
        <p:nvSpPr>
          <p:cNvPr id="22530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600200"/>
            <a:ext cx="8218488" cy="2692400"/>
          </a:xfrm>
        </p:spPr>
        <p:txBody>
          <a:bodyPr/>
          <a:lstStyle/>
          <a:p>
            <a:r>
              <a:rPr lang="nl-NL"/>
              <a:t>Ondergrondse verdikte stengeldelen</a:t>
            </a:r>
          </a:p>
          <a:p>
            <a:r>
              <a:rPr lang="nl-NL"/>
              <a:t>Groeien horizontaal onder de grond</a:t>
            </a:r>
          </a:p>
          <a:p>
            <a:r>
              <a:rPr lang="nl-NL"/>
              <a:t>Uit de stengeldelen groeien wortels</a:t>
            </a:r>
          </a:p>
          <a:p>
            <a:r>
              <a:rPr lang="nl-NL"/>
              <a:t>Bovengrondse delen sterven ieder jaar af</a:t>
            </a:r>
          </a:p>
        </p:txBody>
      </p:sp>
      <p:pic>
        <p:nvPicPr>
          <p:cNvPr id="2253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581525"/>
            <a:ext cx="3903663" cy="227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48263" y="3900488"/>
            <a:ext cx="3995737" cy="295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45338" y="0"/>
            <a:ext cx="1998662" cy="256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13588" y="3644900"/>
            <a:ext cx="2128837" cy="302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324350"/>
            <a:ext cx="4068763" cy="2560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59113" y="4005263"/>
            <a:ext cx="1944687" cy="292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1188" y="-20638"/>
            <a:ext cx="4029075" cy="301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7938" y="1763713"/>
            <a:ext cx="1847851" cy="24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39913" y="2754313"/>
            <a:ext cx="7053262" cy="1143000"/>
          </a:xfrm>
        </p:spPr>
        <p:txBody>
          <a:bodyPr rtlCol="0">
            <a:normAutofit fontScale="90000"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nl-NL" sz="2400" dirty="0" err="1"/>
              <a:t>Physalis</a:t>
            </a:r>
            <a:r>
              <a:rPr lang="nl-NL" sz="2400" dirty="0"/>
              <a:t> (lampionplant),      </a:t>
            </a:r>
            <a:r>
              <a:rPr lang="nl-NL" sz="2400" dirty="0" err="1"/>
              <a:t>Bergenia</a:t>
            </a:r>
            <a:r>
              <a:rPr lang="nl-NL" sz="2400" dirty="0"/>
              <a:t> (Schoenlappersplant),</a:t>
            </a:r>
            <a:br>
              <a:rPr lang="nl-NL" sz="2400" dirty="0"/>
            </a:br>
            <a:r>
              <a:rPr lang="nl-NL" sz="2400" dirty="0" err="1"/>
              <a:t>Convallaria</a:t>
            </a:r>
            <a:r>
              <a:rPr lang="nl-NL" sz="2400" dirty="0"/>
              <a:t> (Lelietje der Dalen),     </a:t>
            </a:r>
            <a:r>
              <a:rPr lang="nl-NL" sz="2400" dirty="0" err="1"/>
              <a:t>Equisetum</a:t>
            </a:r>
            <a:r>
              <a:rPr lang="nl-NL" sz="2400" dirty="0"/>
              <a:t> (</a:t>
            </a:r>
            <a:r>
              <a:rPr lang="nl-NL" sz="2400" dirty="0" err="1"/>
              <a:t>Schaafstroo</a:t>
            </a:r>
            <a:r>
              <a:rPr lang="nl-NL" sz="2400" dirty="0"/>
              <a:t>)</a:t>
            </a:r>
          </a:p>
        </p:txBody>
      </p:sp>
      <p:pic>
        <p:nvPicPr>
          <p:cNvPr id="23559" name="Picture 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937125" y="0"/>
            <a:ext cx="2247900" cy="269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0" name="Picture 6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185025" y="-33338"/>
            <a:ext cx="1906588" cy="274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1" name="Picture 7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165725" y="3803650"/>
            <a:ext cx="2143125" cy="305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175" y="11113"/>
            <a:ext cx="2168525" cy="3201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8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08625" y="-100013"/>
            <a:ext cx="3635375" cy="2046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Titel 1"/>
          <p:cNvSpPr>
            <a:spLocks noGrp="1"/>
          </p:cNvSpPr>
          <p:nvPr>
            <p:ph type="title"/>
          </p:nvPr>
        </p:nvSpPr>
        <p:spPr>
          <a:xfrm>
            <a:off x="1187450" y="274638"/>
            <a:ext cx="4824413" cy="1143000"/>
          </a:xfrm>
        </p:spPr>
        <p:txBody>
          <a:bodyPr/>
          <a:lstStyle/>
          <a:p>
            <a:r>
              <a:rPr lang="nl-NL" u="sng"/>
              <a:t>Bolgewas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963738" y="1658938"/>
            <a:ext cx="7345362" cy="2667000"/>
          </a:xfrm>
        </p:spPr>
        <p:txBody>
          <a:bodyPr rtlCol="0">
            <a:normAutofit fontScale="92500" lnSpcReduction="20000"/>
          </a:bodyPr>
          <a:lstStyle/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nl-NL" dirty="0"/>
              <a:t>Reservevoedsel in ondergrondse bladdelen (rokken)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nl-NL" dirty="0"/>
              <a:t>Sterven bovengronds af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nl-NL" dirty="0"/>
              <a:t>Bol blijft ondergronds levend </a:t>
            </a:r>
            <a:r>
              <a:rPr lang="nl-NL" sz="2200" dirty="0"/>
              <a:t>(soms overwinteren)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nl-NL" dirty="0"/>
              <a:t>Bestaat uit vlezige rokken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nl-NL" dirty="0"/>
              <a:t>Blad laten afsterven </a:t>
            </a:r>
            <a:r>
              <a:rPr lang="nl-NL" sz="2200" dirty="0"/>
              <a:t>(vorming reservevoedsel)</a:t>
            </a:r>
          </a:p>
        </p:txBody>
      </p:sp>
      <p:pic>
        <p:nvPicPr>
          <p:cNvPr id="24581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43663" y="4297363"/>
            <a:ext cx="2700337" cy="2547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2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339975" y="4724400"/>
            <a:ext cx="3998913" cy="256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3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4424363"/>
            <a:ext cx="2555875" cy="2433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0163" y="212725"/>
            <a:ext cx="5073651" cy="423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2" name="Rechthoek 4"/>
          <p:cNvSpPr>
            <a:spLocks noChangeArrowheads="1"/>
          </p:cNvSpPr>
          <p:nvPr/>
        </p:nvSpPr>
        <p:spPr bwMode="auto">
          <a:xfrm>
            <a:off x="4643438" y="5734050"/>
            <a:ext cx="4500562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 b="1" u="sng">
                <a:latin typeface="Calibri" pitchFamily="34" charset="0"/>
              </a:rPr>
              <a:t>vroege voorjaar (A)</a:t>
            </a:r>
            <a:r>
              <a:rPr lang="nl-NL">
                <a:latin typeface="Calibri" pitchFamily="34" charset="0"/>
              </a:rPr>
              <a:t> en </a:t>
            </a:r>
            <a:r>
              <a:rPr lang="nl-NL" b="1" u="sng">
                <a:latin typeface="Calibri" pitchFamily="34" charset="0"/>
              </a:rPr>
              <a:t>tijdens de bloei (B).</a:t>
            </a:r>
            <a:r>
              <a:rPr lang="nl-NL">
                <a:latin typeface="Calibri" pitchFamily="34" charset="0"/>
              </a:rPr>
              <a:t> </a:t>
            </a:r>
          </a:p>
          <a:p>
            <a:r>
              <a:rPr lang="nl-NL" b="1">
                <a:latin typeface="Calibri" pitchFamily="34" charset="0"/>
              </a:rPr>
              <a:t>1</a:t>
            </a:r>
            <a:r>
              <a:rPr lang="nl-NL">
                <a:latin typeface="Calibri" pitchFamily="34" charset="0"/>
              </a:rPr>
              <a:t> eindknop, </a:t>
            </a:r>
            <a:r>
              <a:rPr lang="nl-NL" b="1">
                <a:latin typeface="Calibri" pitchFamily="34" charset="0"/>
              </a:rPr>
              <a:t>2</a:t>
            </a:r>
            <a:r>
              <a:rPr lang="nl-NL">
                <a:latin typeface="Calibri" pitchFamily="34" charset="0"/>
              </a:rPr>
              <a:t> rok, </a:t>
            </a:r>
            <a:r>
              <a:rPr lang="nl-NL" b="1">
                <a:latin typeface="Calibri" pitchFamily="34" charset="0"/>
              </a:rPr>
              <a:t>3</a:t>
            </a:r>
            <a:r>
              <a:rPr lang="nl-NL">
                <a:latin typeface="Calibri" pitchFamily="34" charset="0"/>
              </a:rPr>
              <a:t> okselknoppen, </a:t>
            </a:r>
            <a:r>
              <a:rPr lang="nl-NL" b="1">
                <a:latin typeface="Calibri" pitchFamily="34" charset="0"/>
              </a:rPr>
              <a:t>4</a:t>
            </a:r>
            <a:r>
              <a:rPr lang="nl-NL">
                <a:latin typeface="Calibri" pitchFamily="34" charset="0"/>
              </a:rPr>
              <a:t> wortels, </a:t>
            </a:r>
          </a:p>
          <a:p>
            <a:r>
              <a:rPr lang="nl-NL" b="1">
                <a:latin typeface="Calibri" pitchFamily="34" charset="0"/>
              </a:rPr>
              <a:t>5</a:t>
            </a:r>
            <a:r>
              <a:rPr lang="nl-NL">
                <a:latin typeface="Calibri" pitchFamily="34" charset="0"/>
              </a:rPr>
              <a:t> nieuwe bol, </a:t>
            </a:r>
            <a:r>
              <a:rPr lang="nl-NL" b="1">
                <a:latin typeface="Calibri" pitchFamily="34" charset="0"/>
              </a:rPr>
              <a:t>6</a:t>
            </a:r>
            <a:r>
              <a:rPr lang="nl-NL">
                <a:latin typeface="Calibri" pitchFamily="34" charset="0"/>
              </a:rPr>
              <a:t> stengel</a:t>
            </a:r>
          </a:p>
        </p:txBody>
      </p:sp>
      <p:pic>
        <p:nvPicPr>
          <p:cNvPr id="25603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9338" y="2276475"/>
            <a:ext cx="4017962" cy="3614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16225" y="-98425"/>
            <a:ext cx="1979613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960813"/>
            <a:ext cx="2627313" cy="289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87975" y="4365625"/>
            <a:ext cx="3756025" cy="249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76800" y="47625"/>
            <a:ext cx="2389188" cy="238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9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60325" y="30163"/>
            <a:ext cx="2600325" cy="260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0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732588" y="1700213"/>
            <a:ext cx="2490787" cy="249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1" name="Picture 8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816225" y="4076700"/>
            <a:ext cx="2093913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2538413"/>
            <a:ext cx="7265988" cy="1570037"/>
          </a:xfrm>
        </p:spPr>
        <p:txBody>
          <a:bodyPr rtlCol="0">
            <a:normAutofit fontScale="90000"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l-NL" sz="2400" dirty="0" err="1">
                <a:solidFill>
                  <a:prstClr val="black"/>
                </a:solidFill>
                <a:ea typeface="+mn-ea"/>
                <a:cs typeface="+mn-cs"/>
              </a:rPr>
              <a:t>Galanthus</a:t>
            </a:r>
            <a:r>
              <a:rPr lang="nl-NL" sz="2400" dirty="0">
                <a:solidFill>
                  <a:prstClr val="black"/>
                </a:solidFill>
                <a:ea typeface="+mn-ea"/>
                <a:cs typeface="+mn-cs"/>
              </a:rPr>
              <a:t> (Sneeuwklokje), </a:t>
            </a:r>
            <a:r>
              <a:rPr lang="nl-NL" sz="2400" dirty="0"/>
              <a:t>Narcissus,     </a:t>
            </a:r>
            <a:r>
              <a:rPr lang="nl-NL" sz="2400" dirty="0" err="1"/>
              <a:t>Hyacinthus</a:t>
            </a:r>
            <a:r>
              <a:rPr lang="nl-NL" sz="2400" dirty="0"/>
              <a:t> ,</a:t>
            </a:r>
            <a:r>
              <a:rPr lang="nl-NL" sz="2400" dirty="0">
                <a:solidFill>
                  <a:prstClr val="black"/>
                </a:solidFill>
                <a:ea typeface="+mn-ea"/>
                <a:cs typeface="+mn-cs"/>
              </a:rPr>
              <a:t> 						      </a:t>
            </a:r>
            <a:r>
              <a:rPr lang="nl-NL" sz="2400" dirty="0" err="1">
                <a:solidFill>
                  <a:prstClr val="black"/>
                </a:solidFill>
                <a:ea typeface="+mn-ea"/>
                <a:cs typeface="+mn-cs"/>
              </a:rPr>
              <a:t>Allium</a:t>
            </a:r>
            <a:r>
              <a:rPr lang="nl-NL" sz="2400" dirty="0">
                <a:solidFill>
                  <a:prstClr val="black"/>
                </a:solidFill>
                <a:ea typeface="+mn-ea"/>
                <a:cs typeface="+mn-cs"/>
              </a:rPr>
              <a:t> (</a:t>
            </a:r>
            <a:r>
              <a:rPr lang="nl-NL" sz="2400" dirty="0" err="1">
                <a:solidFill>
                  <a:prstClr val="black"/>
                </a:solidFill>
                <a:ea typeface="+mn-ea"/>
                <a:cs typeface="+mn-cs"/>
              </a:rPr>
              <a:t>Sierui</a:t>
            </a:r>
            <a:r>
              <a:rPr lang="nl-NL" sz="2400" dirty="0">
                <a:solidFill>
                  <a:prstClr val="black"/>
                </a:solidFill>
                <a:ea typeface="+mn-ea"/>
                <a:cs typeface="+mn-cs"/>
              </a:rPr>
              <a:t>)</a:t>
            </a:r>
            <a:br>
              <a:rPr lang="nl-NL" sz="2400" dirty="0"/>
            </a:br>
            <a:r>
              <a:rPr lang="nl-NL" sz="2400" dirty="0" err="1"/>
              <a:t>Fritillaria</a:t>
            </a:r>
            <a:r>
              <a:rPr lang="nl-NL" sz="2400" dirty="0"/>
              <a:t> (Keizerskroon), </a:t>
            </a:r>
            <a:br>
              <a:rPr lang="nl-NL" sz="2400" dirty="0"/>
            </a:br>
            <a:r>
              <a:rPr lang="nl-NL" sz="2400" dirty="0"/>
              <a:t>	    	          </a:t>
            </a:r>
            <a:r>
              <a:rPr lang="nl-NL" sz="2400" dirty="0" err="1">
                <a:solidFill>
                  <a:prstClr val="black"/>
                </a:solidFill>
                <a:ea typeface="+mn-ea"/>
                <a:cs typeface="+mn-cs"/>
              </a:rPr>
              <a:t>Muscari</a:t>
            </a:r>
            <a:r>
              <a:rPr lang="nl-NL" sz="2400" dirty="0">
                <a:solidFill>
                  <a:prstClr val="black"/>
                </a:solidFill>
                <a:ea typeface="+mn-ea"/>
                <a:cs typeface="+mn-cs"/>
              </a:rPr>
              <a:t> ( blauw druifje), </a:t>
            </a:r>
            <a:r>
              <a:rPr lang="nl-NL" sz="2400" dirty="0"/>
              <a:t>	</a:t>
            </a:r>
            <a:r>
              <a:rPr lang="nl-NL" sz="2400" dirty="0" err="1"/>
              <a:t>Tulipa</a:t>
            </a:r>
            <a:r>
              <a:rPr lang="nl-NL" sz="2400" dirty="0"/>
              <a:t>,</a:t>
            </a:r>
          </a:p>
        </p:txBody>
      </p:sp>
      <p:sp>
        <p:nvSpPr>
          <p:cNvPr id="26633" name="Titel 1"/>
          <p:cNvSpPr txBox="1">
            <a:spLocks/>
          </p:cNvSpPr>
          <p:nvPr/>
        </p:nvSpPr>
        <p:spPr bwMode="auto">
          <a:xfrm>
            <a:off x="-1843088" y="895350"/>
            <a:ext cx="3563938" cy="133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endParaRPr lang="nl-NL" sz="240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92863" y="4797425"/>
            <a:ext cx="2751137" cy="206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u="sng"/>
              <a:t>Knolgewas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42913" y="2276475"/>
            <a:ext cx="8686800" cy="3097213"/>
          </a:xfrm>
        </p:spPr>
        <p:txBody>
          <a:bodyPr rtlCol="0">
            <a:normAutofit fontScale="85000" lnSpcReduction="20000"/>
          </a:bodyPr>
          <a:lstStyle/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nl-NL" dirty="0"/>
              <a:t>Reservevoedsel in ondergrondse delen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nl-NL" dirty="0"/>
              <a:t>Massief, (geen rokken)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nl-NL" dirty="0"/>
              <a:t>2 soorten: * stengelknollen </a:t>
            </a:r>
            <a:r>
              <a:rPr lang="nl-NL" sz="2800" dirty="0"/>
              <a:t>(=verdikte stengel)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nl-NL" dirty="0"/>
              <a:t>		      1 knop per knol; </a:t>
            </a:r>
            <a:r>
              <a:rPr lang="nl-NL" dirty="0" err="1"/>
              <a:t>Crocus</a:t>
            </a:r>
            <a:r>
              <a:rPr lang="nl-NL" dirty="0"/>
              <a:t>, Gladiool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nl-NL" dirty="0"/>
              <a:t>		   * wortelknollen </a:t>
            </a:r>
            <a:r>
              <a:rPr lang="nl-NL" sz="2800" dirty="0"/>
              <a:t>(verdikte wortel)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nl-NL" dirty="0"/>
              <a:t>		      meer knoppen per knol;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nl-NL" dirty="0"/>
              <a:t>		      Gember,    Aardappel, 		Dahlia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nl-NL" dirty="0"/>
          </a:p>
        </p:txBody>
      </p:sp>
      <p:pic>
        <p:nvPicPr>
          <p:cNvPr id="27652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89713" y="1268413"/>
            <a:ext cx="2468562" cy="1839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3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2803525" cy="206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4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01763" y="5229225"/>
            <a:ext cx="2800350" cy="162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5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9050" y="3429000"/>
            <a:ext cx="2143125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6" name="Picture 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127500" y="5229225"/>
            <a:ext cx="2446338" cy="162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418388" y="2133600"/>
            <a:ext cx="1743075" cy="261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92725" y="-25400"/>
            <a:ext cx="2620963" cy="174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5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13688" y="11113"/>
            <a:ext cx="1247775" cy="2122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2195513" cy="269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7" name="Titel 2"/>
          <p:cNvSpPr>
            <a:spLocks noGrp="1"/>
          </p:cNvSpPr>
          <p:nvPr>
            <p:ph type="title"/>
          </p:nvPr>
        </p:nvSpPr>
        <p:spPr>
          <a:xfrm>
            <a:off x="1816100" y="1557338"/>
            <a:ext cx="5602288" cy="3600450"/>
          </a:xfrm>
        </p:spPr>
        <p:txBody>
          <a:bodyPr/>
          <a:lstStyle/>
          <a:p>
            <a:pPr algn="l"/>
            <a:r>
              <a:rPr lang="nl-NL" sz="2400"/>
              <a:t>      Dahlia, 			   Crocus,</a:t>
            </a:r>
            <a:br>
              <a:rPr lang="nl-NL" sz="2400"/>
            </a:br>
            <a:br>
              <a:rPr lang="nl-NL" sz="2400"/>
            </a:br>
            <a:r>
              <a:rPr lang="nl-NL" sz="2400"/>
              <a:t>	                  Iris,		      Anemone,</a:t>
            </a:r>
            <a:br>
              <a:rPr lang="nl-NL" sz="2400"/>
            </a:br>
            <a:r>
              <a:rPr lang="nl-NL" sz="2400"/>
              <a:t>Gladiolus, 		   </a:t>
            </a:r>
            <a:br>
              <a:rPr lang="nl-NL" sz="2400"/>
            </a:br>
            <a:br>
              <a:rPr lang="nl-NL" sz="2400"/>
            </a:br>
            <a:r>
              <a:rPr lang="nl-NL" sz="2400"/>
              <a:t>				        Gloriosa,</a:t>
            </a:r>
            <a:br>
              <a:rPr lang="nl-NL" sz="2400"/>
            </a:br>
            <a:r>
              <a:rPr lang="nl-NL" sz="2400"/>
              <a:t>         Cyclamen,</a:t>
            </a:r>
          </a:p>
        </p:txBody>
      </p:sp>
      <p:pic>
        <p:nvPicPr>
          <p:cNvPr id="28678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176463" y="0"/>
            <a:ext cx="3348037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9" name="Picture 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-1588" y="4968875"/>
            <a:ext cx="1982788" cy="188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0" name="Picture 6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-31750" y="2492375"/>
            <a:ext cx="1847850" cy="247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1" name="Picture 7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000875" y="4752975"/>
            <a:ext cx="2143125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2" name="Picture 9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600575" y="4441825"/>
            <a:ext cx="1847850" cy="24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3" name="Picture 10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995738" y="3268663"/>
            <a:ext cx="1763712" cy="1173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4" name="Picture 11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2009775" y="4899025"/>
            <a:ext cx="2247900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07950" y="3829050"/>
            <a:ext cx="1504950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8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u="sng">
                <a:solidFill>
                  <a:schemeClr val="tx2"/>
                </a:solidFill>
              </a:rPr>
              <a:t>Houtige gewassen </a:t>
            </a:r>
            <a:r>
              <a:rPr lang="nl-NL" sz="3200">
                <a:solidFill>
                  <a:schemeClr val="tx2"/>
                </a:solidFill>
              </a:rPr>
              <a:t>(= heesters)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idx="1"/>
          </p:nvPr>
        </p:nvSpPr>
        <p:spPr>
          <a:xfrm>
            <a:off x="1042988" y="1581150"/>
            <a:ext cx="7705725" cy="4495800"/>
          </a:xfrm>
        </p:spPr>
        <p:txBody>
          <a:bodyPr rtlCol="0">
            <a:normAutofit fontScale="85000" lnSpcReduction="10000"/>
          </a:bodyPr>
          <a:lstStyle/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nl-NL" dirty="0"/>
              <a:t>Planten met bovengrondse delen die houtachtig zijn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nl-NL" dirty="0"/>
              <a:t>Wintervast = scheuten sterven niet ieder jaar af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nl-NL" dirty="0"/>
              <a:t>Scheuten worden ieder jaar dikker/hoger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nl-NL" dirty="0"/>
              <a:t>Soms vaste planten die houtachtige takjes maken en die niet helemaal afsterven (= </a:t>
            </a:r>
            <a:r>
              <a:rPr lang="nl-NL" dirty="0" err="1"/>
              <a:t>halfheester</a:t>
            </a:r>
            <a:r>
              <a:rPr lang="nl-NL" dirty="0"/>
              <a:t>/</a:t>
            </a:r>
            <a:r>
              <a:rPr lang="nl-NL" dirty="0" err="1"/>
              <a:t>halfstruik</a:t>
            </a:r>
            <a:r>
              <a:rPr lang="nl-NL" dirty="0"/>
              <a:t>)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nl-NL" dirty="0"/>
              <a:t>Onderverdeling heesters:</a:t>
            </a:r>
          </a:p>
          <a:p>
            <a:pPr lvl="4" fontAlgn="auto">
              <a:spcAft>
                <a:spcPts val="0"/>
              </a:spcAft>
              <a:buFont typeface="Arial" panose="020B0604020202020204" pitchFamily="34" charset="0"/>
              <a:buChar char="»"/>
              <a:defRPr/>
            </a:pPr>
            <a:r>
              <a:rPr lang="nl-NL" sz="2200" dirty="0"/>
              <a:t>Bomen </a:t>
            </a:r>
          </a:p>
          <a:p>
            <a:pPr lvl="4" fontAlgn="auto">
              <a:spcAft>
                <a:spcPts val="0"/>
              </a:spcAft>
              <a:buFont typeface="Arial" panose="020B0604020202020204" pitchFamily="34" charset="0"/>
              <a:buChar char="»"/>
              <a:defRPr/>
            </a:pPr>
            <a:r>
              <a:rPr lang="nl-NL" sz="2200" dirty="0"/>
              <a:t>Struiken</a:t>
            </a:r>
          </a:p>
          <a:p>
            <a:pPr lvl="4" fontAlgn="auto">
              <a:spcAft>
                <a:spcPts val="0"/>
              </a:spcAft>
              <a:buFont typeface="Arial" panose="020B0604020202020204" pitchFamily="34" charset="0"/>
              <a:buChar char="»"/>
              <a:defRPr/>
            </a:pPr>
            <a:r>
              <a:rPr lang="nl-NL" sz="2200" dirty="0"/>
              <a:t>Coniferen</a:t>
            </a:r>
          </a:p>
        </p:txBody>
      </p:sp>
      <p:pic>
        <p:nvPicPr>
          <p:cNvPr id="2970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32513" y="4508500"/>
            <a:ext cx="3011487" cy="2363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1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4899025"/>
            <a:ext cx="2228850" cy="197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40200" y="-171450"/>
            <a:ext cx="2619375" cy="174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2" name="Titel 13"/>
          <p:cNvSpPr>
            <a:spLocks noGrp="1"/>
          </p:cNvSpPr>
          <p:nvPr>
            <p:ph type="title"/>
          </p:nvPr>
        </p:nvSpPr>
        <p:spPr>
          <a:xfrm>
            <a:off x="1619250" y="17463"/>
            <a:ext cx="2952750" cy="896937"/>
          </a:xfrm>
        </p:spPr>
        <p:txBody>
          <a:bodyPr/>
          <a:lstStyle/>
          <a:p>
            <a:r>
              <a:rPr lang="nl-NL" u="sng"/>
              <a:t>Bomen:</a:t>
            </a:r>
          </a:p>
        </p:txBody>
      </p:sp>
      <p:pic>
        <p:nvPicPr>
          <p:cNvPr id="30723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-55563" y="4795838"/>
            <a:ext cx="2751138" cy="2062162"/>
          </a:xfrm>
        </p:spPr>
      </p:pic>
      <p:sp>
        <p:nvSpPr>
          <p:cNvPr id="15" name="Tijdelijke aanduiding voor inhoud 14"/>
          <p:cNvSpPr>
            <a:spLocks noGrp="1"/>
          </p:cNvSpPr>
          <p:nvPr>
            <p:ph sz="half" idx="2"/>
          </p:nvPr>
        </p:nvSpPr>
        <p:spPr>
          <a:xfrm>
            <a:off x="2144713" y="1341438"/>
            <a:ext cx="4905375" cy="2232025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nl-NL" dirty="0"/>
              <a:t>Met 1 scheut uit de grond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nl-NL" dirty="0"/>
              <a:t>     (stam)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nl-NL" dirty="0"/>
              <a:t>Vertakking op een bepaalde hoogte</a:t>
            </a:r>
          </a:p>
        </p:txBody>
      </p:sp>
      <p:pic>
        <p:nvPicPr>
          <p:cNvPr id="3072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230188" y="0"/>
            <a:ext cx="2374901" cy="2420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6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640513" y="0"/>
            <a:ext cx="249555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7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178675" y="1700213"/>
            <a:ext cx="1943100" cy="234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itel 1"/>
          <p:cNvSpPr txBox="1">
            <a:spLocks/>
          </p:cNvSpPr>
          <p:nvPr/>
        </p:nvSpPr>
        <p:spPr>
          <a:xfrm>
            <a:off x="1858963" y="2871788"/>
            <a:ext cx="5319712" cy="1512887"/>
          </a:xfrm>
          <a:prstGeom prst="rect">
            <a:avLst/>
          </a:prstGeom>
        </p:spPr>
        <p:txBody>
          <a:bodyPr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  <a:defRPr/>
            </a:pPr>
            <a:r>
              <a:rPr lang="nl-NL" sz="2400" dirty="0"/>
              <a:t>		          	          </a:t>
            </a:r>
            <a:r>
              <a:rPr lang="nl-NL" sz="2400" dirty="0" err="1"/>
              <a:t>Quercus</a:t>
            </a:r>
            <a:r>
              <a:rPr lang="nl-NL" sz="2400" dirty="0"/>
              <a:t> (Eik)</a:t>
            </a:r>
          </a:p>
          <a:p>
            <a:pPr algn="l" fontAlgn="auto">
              <a:spcAft>
                <a:spcPts val="0"/>
              </a:spcAft>
              <a:defRPr/>
            </a:pPr>
            <a:endParaRPr lang="nl-NL" sz="2400" dirty="0"/>
          </a:p>
          <a:p>
            <a:pPr algn="l" fontAlgn="auto">
              <a:spcAft>
                <a:spcPts val="0"/>
              </a:spcAft>
              <a:defRPr/>
            </a:pPr>
            <a:r>
              <a:rPr lang="nl-NL" sz="2400" dirty="0" err="1">
                <a:solidFill>
                  <a:prstClr val="black"/>
                </a:solidFill>
                <a:ea typeface="+mn-ea"/>
                <a:cs typeface="+mn-cs"/>
              </a:rPr>
              <a:t>Fagus</a:t>
            </a:r>
            <a:r>
              <a:rPr lang="nl-NL" sz="2400" dirty="0">
                <a:solidFill>
                  <a:prstClr val="black"/>
                </a:solidFill>
                <a:ea typeface="+mn-ea"/>
                <a:cs typeface="+mn-cs"/>
              </a:rPr>
              <a:t> (Beuk)		   </a:t>
            </a:r>
            <a:r>
              <a:rPr lang="nl-NL" sz="2400" dirty="0" err="1">
                <a:solidFill>
                  <a:prstClr val="black"/>
                </a:solidFill>
                <a:ea typeface="+mn-ea"/>
                <a:cs typeface="+mn-cs"/>
              </a:rPr>
              <a:t>Salix</a:t>
            </a:r>
            <a:r>
              <a:rPr lang="nl-NL" sz="2400" dirty="0">
                <a:solidFill>
                  <a:prstClr val="black"/>
                </a:solidFill>
                <a:ea typeface="+mn-ea"/>
                <a:cs typeface="+mn-cs"/>
              </a:rPr>
              <a:t> (wilg)	</a:t>
            </a:r>
            <a:endParaRPr lang="nl-NL" sz="2400" dirty="0"/>
          </a:p>
        </p:txBody>
      </p:sp>
      <p:pic>
        <p:nvPicPr>
          <p:cNvPr id="30729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-55563" y="2379663"/>
            <a:ext cx="1914526" cy="239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30" name="Picture 10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127750" y="4116388"/>
            <a:ext cx="2100263" cy="2767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31" name="Picture 11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779838" y="4144963"/>
            <a:ext cx="2262187" cy="273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10350" y="3476625"/>
            <a:ext cx="2533650" cy="338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6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50" y="2552700"/>
            <a:ext cx="2466975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7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00788" y="0"/>
            <a:ext cx="3421062" cy="227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8" name="Titel 1"/>
          <p:cNvSpPr>
            <a:spLocks noGrp="1"/>
          </p:cNvSpPr>
          <p:nvPr>
            <p:ph type="title"/>
          </p:nvPr>
        </p:nvSpPr>
        <p:spPr>
          <a:xfrm>
            <a:off x="971550" y="161925"/>
            <a:ext cx="4114800" cy="1143000"/>
          </a:xfrm>
        </p:spPr>
        <p:txBody>
          <a:bodyPr/>
          <a:lstStyle/>
          <a:p>
            <a:r>
              <a:rPr lang="nl-NL" u="sng"/>
              <a:t>Struiken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2473325" y="1903413"/>
            <a:ext cx="6213475" cy="22606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nl-NL" dirty="0"/>
              <a:t>Meerdere scheuten uit de grond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nl-NL" dirty="0"/>
              <a:t>    of directe vertakking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nl-NL" dirty="0"/>
              <a:t>Soms boomachtige struik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nl-NL" dirty="0"/>
          </a:p>
        </p:txBody>
      </p:sp>
      <p:pic>
        <p:nvPicPr>
          <p:cNvPr id="31750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44938" y="3860800"/>
            <a:ext cx="3030537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1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0"/>
            <a:ext cx="2051050" cy="260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2" name="Picture 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143375" y="6350"/>
            <a:ext cx="2466975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3" name="Picture 9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073275" y="4929188"/>
            <a:ext cx="2409825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4" name="Picture 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350" y="4164013"/>
            <a:ext cx="2693988" cy="269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52413" y="2971800"/>
            <a:ext cx="2555876" cy="406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83263" y="0"/>
            <a:ext cx="3327400" cy="249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52588" y="2039938"/>
            <a:ext cx="2632075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63" y="0"/>
            <a:ext cx="2881312" cy="191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425950" y="2082800"/>
            <a:ext cx="2713038" cy="180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242175" y="2492375"/>
            <a:ext cx="1857375" cy="245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3" name="Picture 7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184525" y="0"/>
            <a:ext cx="2682875" cy="191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4" name="Picture 9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597650" y="4995863"/>
            <a:ext cx="2546350" cy="190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5" name="Picture 11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105025" y="5026025"/>
            <a:ext cx="2466975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6" name="Picture 8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073525" y="4025900"/>
            <a:ext cx="24765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2393950" y="2246313"/>
            <a:ext cx="4895850" cy="2519362"/>
          </a:xfrm>
        </p:spPr>
        <p:txBody>
          <a:bodyPr rtlCol="0">
            <a:normAutofit lnSpcReduction="10000"/>
          </a:bodyPr>
          <a:lstStyle/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nl-NL" u="sng" dirty="0"/>
              <a:t>Coniferen</a:t>
            </a:r>
            <a:endParaRPr lang="nl-NL" dirty="0"/>
          </a:p>
          <a:p>
            <a:pPr lvl="1" fontAlgn="auto">
              <a:spcAft>
                <a:spcPts val="0"/>
              </a:spcAft>
              <a:buFont typeface="Arial" panose="020B0604020202020204" pitchFamily="34" charset="0"/>
              <a:buChar char="–"/>
              <a:defRPr/>
            </a:pPr>
            <a:r>
              <a:rPr lang="nl-NL" dirty="0"/>
              <a:t>Naaldhoutgewas</a:t>
            </a:r>
          </a:p>
          <a:p>
            <a:pPr lvl="1" fontAlgn="auto">
              <a:spcAft>
                <a:spcPts val="0"/>
              </a:spcAft>
              <a:buFont typeface="Arial" panose="020B0604020202020204" pitchFamily="34" charset="0"/>
              <a:buChar char="–"/>
              <a:defRPr/>
            </a:pPr>
            <a:r>
              <a:rPr lang="nl-NL" dirty="0" err="1"/>
              <a:t>Boomvorm</a:t>
            </a:r>
            <a:r>
              <a:rPr lang="nl-NL" dirty="0"/>
              <a:t> / struikvorm</a:t>
            </a:r>
          </a:p>
          <a:p>
            <a:pPr lvl="1" fontAlgn="auto">
              <a:spcAft>
                <a:spcPts val="0"/>
              </a:spcAft>
              <a:buFont typeface="Arial" panose="020B0604020202020204" pitchFamily="34" charset="0"/>
              <a:buChar char="–"/>
              <a:defRPr/>
            </a:pPr>
            <a:r>
              <a:rPr lang="nl-NL" dirty="0"/>
              <a:t>Geen bladeren maar naalden</a:t>
            </a: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11438" y="0"/>
            <a:ext cx="2943225" cy="220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1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7463" y="0"/>
            <a:ext cx="2411413" cy="321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2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92838" y="4654550"/>
            <a:ext cx="2925762" cy="219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3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75463" y="2266950"/>
            <a:ext cx="2268537" cy="2268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4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200775" y="-33338"/>
            <a:ext cx="2943225" cy="2197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5" name="Picture 9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042988" y="4535488"/>
            <a:ext cx="4330700" cy="2370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6" name="Picture 10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-17463" y="3382963"/>
            <a:ext cx="2628901" cy="352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650" y="476250"/>
            <a:ext cx="4556125" cy="316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18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79988" y="3213100"/>
            <a:ext cx="4017962" cy="361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el 1"/>
          <p:cNvSpPr>
            <a:spLocks noGrp="1"/>
          </p:cNvSpPr>
          <p:nvPr>
            <p:ph type="title"/>
          </p:nvPr>
        </p:nvSpPr>
        <p:spPr>
          <a:xfrm>
            <a:off x="1716088" y="188913"/>
            <a:ext cx="5915025" cy="1143000"/>
          </a:xfrm>
        </p:spPr>
        <p:txBody>
          <a:bodyPr/>
          <a:lstStyle/>
          <a:p>
            <a:r>
              <a:rPr lang="nl-NL" b="1" u="sng">
                <a:solidFill>
                  <a:schemeClr val="tx2"/>
                </a:solidFill>
              </a:rPr>
              <a:t>Niet-houtige gewassen: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908175" y="1412875"/>
            <a:ext cx="4060825" cy="4997450"/>
          </a:xfrm>
        </p:spPr>
        <p:txBody>
          <a:bodyPr rtlCol="0">
            <a:normAutofit fontScale="92500"/>
          </a:bodyPr>
          <a:lstStyle/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nl-NL" dirty="0"/>
              <a:t>Eenjarige planten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nl-NL" dirty="0"/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nl-NL" dirty="0"/>
              <a:t>Tweejarige planten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nl-NL" dirty="0"/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nl-NL" dirty="0"/>
              <a:t>Vaste planten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nl-NL" dirty="0"/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nl-NL" dirty="0"/>
              <a:t>Wortelstokken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nl-NL" dirty="0"/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nl-NL" dirty="0"/>
              <a:t>Bol~ en knolgewassen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el 1"/>
          <p:cNvSpPr>
            <a:spLocks noGrp="1"/>
          </p:cNvSpPr>
          <p:nvPr>
            <p:ph type="title"/>
          </p:nvPr>
        </p:nvSpPr>
        <p:spPr>
          <a:xfrm>
            <a:off x="2051050" y="404813"/>
            <a:ext cx="4856163" cy="1143000"/>
          </a:xfrm>
        </p:spPr>
        <p:txBody>
          <a:bodyPr/>
          <a:lstStyle/>
          <a:p>
            <a:r>
              <a:rPr lang="nl-NL" u="sng"/>
              <a:t>Eenjarige planten:</a:t>
            </a:r>
          </a:p>
        </p:txBody>
      </p:sp>
      <p:sp>
        <p:nvSpPr>
          <p:cNvPr id="16386" name="Tijdelijke aanduiding voor inhoud 2"/>
          <p:cNvSpPr>
            <a:spLocks noGrp="1"/>
          </p:cNvSpPr>
          <p:nvPr>
            <p:ph idx="1"/>
          </p:nvPr>
        </p:nvSpPr>
        <p:spPr>
          <a:xfrm>
            <a:off x="2051050" y="2133600"/>
            <a:ext cx="4973638" cy="4060825"/>
          </a:xfrm>
        </p:spPr>
        <p:txBody>
          <a:bodyPr/>
          <a:lstStyle/>
          <a:p>
            <a:r>
              <a:rPr lang="nl-NL"/>
              <a:t>Perkplant of balkonplant</a:t>
            </a:r>
          </a:p>
          <a:p>
            <a:r>
              <a:rPr lang="nl-NL"/>
              <a:t>In één seizoen; </a:t>
            </a:r>
          </a:p>
          <a:p>
            <a:pPr lvl="1"/>
            <a:r>
              <a:rPr lang="nl-NL"/>
              <a:t>Opgroeien uit zaad, </a:t>
            </a:r>
          </a:p>
          <a:p>
            <a:pPr lvl="1"/>
            <a:r>
              <a:rPr lang="nl-NL"/>
              <a:t>Bloeien,</a:t>
            </a:r>
          </a:p>
          <a:p>
            <a:pPr lvl="1"/>
            <a:r>
              <a:rPr lang="nl-NL"/>
              <a:t>Vormen zaad</a:t>
            </a:r>
          </a:p>
          <a:p>
            <a:pPr lvl="1"/>
            <a:r>
              <a:rPr lang="nl-NL"/>
              <a:t>Sterven af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24063" y="6350"/>
            <a:ext cx="3216275" cy="2414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38788" y="4763"/>
            <a:ext cx="3598862" cy="241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50" y="0"/>
            <a:ext cx="2195513" cy="335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6350" y="4111625"/>
            <a:ext cx="2109788" cy="277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297113" y="4292600"/>
            <a:ext cx="3333750" cy="256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4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306638" y="2420938"/>
            <a:ext cx="2700337" cy="202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5" name="Picture 8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676900" y="4292600"/>
            <a:ext cx="3460750" cy="25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6" name="Picture 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875463" y="2395538"/>
            <a:ext cx="2249487" cy="1897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7" name="Titel 5"/>
          <p:cNvSpPr>
            <a:spLocks noGrp="1"/>
          </p:cNvSpPr>
          <p:nvPr>
            <p:ph type="title"/>
          </p:nvPr>
        </p:nvSpPr>
        <p:spPr>
          <a:xfrm>
            <a:off x="4763" y="3238500"/>
            <a:ext cx="2551112" cy="844550"/>
          </a:xfrm>
        </p:spPr>
        <p:txBody>
          <a:bodyPr/>
          <a:lstStyle/>
          <a:p>
            <a:pPr algn="l"/>
            <a:r>
              <a:rPr lang="nl-NL" sz="1600"/>
              <a:t>Zonnebloem, Leeuwebek,</a:t>
            </a:r>
            <a:br>
              <a:rPr lang="nl-NL" sz="1600"/>
            </a:br>
            <a:r>
              <a:rPr lang="nl-NL" sz="1600"/>
              <a:t>	</a:t>
            </a:r>
            <a:br>
              <a:rPr lang="nl-NL" sz="1600"/>
            </a:br>
            <a:r>
              <a:rPr lang="nl-NL" sz="1600"/>
              <a:t>Ageratum, Spaanse Margriet</a:t>
            </a:r>
          </a:p>
        </p:txBody>
      </p:sp>
      <p:sp>
        <p:nvSpPr>
          <p:cNvPr id="17418" name="Titel 5"/>
          <p:cNvSpPr txBox="1">
            <a:spLocks/>
          </p:cNvSpPr>
          <p:nvPr/>
        </p:nvSpPr>
        <p:spPr bwMode="auto">
          <a:xfrm>
            <a:off x="5016500" y="2427288"/>
            <a:ext cx="2003425" cy="186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nl-NL" sz="1600">
                <a:latin typeface="Calibri" pitchFamily="34" charset="0"/>
              </a:rPr>
              <a:t>Vlijtig Liesje, Vuursalie, Afrikaantje</a:t>
            </a:r>
            <a:br>
              <a:rPr lang="nl-NL" sz="1600">
                <a:latin typeface="Calibri" pitchFamily="34" charset="0"/>
              </a:rPr>
            </a:br>
            <a:r>
              <a:rPr lang="nl-NL" sz="1600">
                <a:latin typeface="Calibri" pitchFamily="34" charset="0"/>
              </a:rPr>
              <a:t>	</a:t>
            </a:r>
            <a:br>
              <a:rPr lang="nl-NL" sz="1600">
                <a:latin typeface="Calibri" pitchFamily="34" charset="0"/>
              </a:rPr>
            </a:br>
            <a:r>
              <a:rPr lang="nl-NL" sz="1600">
                <a:latin typeface="Calibri" pitchFamily="34" charset="0"/>
              </a:rPr>
              <a:t>	IJzerhard,</a:t>
            </a:r>
          </a:p>
          <a:p>
            <a:endParaRPr lang="nl-NL" sz="1600">
              <a:latin typeface="Calibri" pitchFamily="34" charset="0"/>
            </a:endParaRPr>
          </a:p>
          <a:p>
            <a:r>
              <a:rPr lang="nl-NL" sz="1600">
                <a:latin typeface="Calibri" pitchFamily="34" charset="0"/>
              </a:rPr>
              <a:t>            Petunia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el 1"/>
          <p:cNvSpPr>
            <a:spLocks noGrp="1"/>
          </p:cNvSpPr>
          <p:nvPr>
            <p:ph type="title"/>
          </p:nvPr>
        </p:nvSpPr>
        <p:spPr>
          <a:xfrm>
            <a:off x="539750" y="476250"/>
            <a:ext cx="6418263" cy="1143000"/>
          </a:xfrm>
        </p:spPr>
        <p:txBody>
          <a:bodyPr/>
          <a:lstStyle/>
          <a:p>
            <a:r>
              <a:rPr lang="nl-NL" u="sng"/>
              <a:t>Tweejarige planten: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476375" y="2133600"/>
            <a:ext cx="6273800" cy="3411538"/>
          </a:xfrm>
        </p:spPr>
        <p:txBody>
          <a:bodyPr rtlCol="0">
            <a:normAutofit fontScale="92500" lnSpcReduction="10000"/>
          </a:bodyPr>
          <a:lstStyle/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nl-NL" dirty="0"/>
              <a:t>Perkplant  / balkonplant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nl-NL" dirty="0"/>
              <a:t>In 1</a:t>
            </a:r>
            <a:r>
              <a:rPr lang="nl-NL" baseline="30000" dirty="0"/>
              <a:t>ste</a:t>
            </a:r>
            <a:r>
              <a:rPr lang="nl-NL" dirty="0"/>
              <a:t> seizoen opgroeien (uit zaad)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nl-NL" dirty="0"/>
              <a:t>In 2</a:t>
            </a:r>
            <a:r>
              <a:rPr lang="nl-NL" baseline="30000" dirty="0"/>
              <a:t>de</a:t>
            </a:r>
            <a:r>
              <a:rPr lang="nl-NL" dirty="0"/>
              <a:t> seizoen:</a:t>
            </a:r>
          </a:p>
          <a:p>
            <a:pPr lvl="1" fontAlgn="auto">
              <a:spcAft>
                <a:spcPts val="0"/>
              </a:spcAft>
              <a:buFont typeface="Arial" panose="020B0604020202020204" pitchFamily="34" charset="0"/>
              <a:buChar char="–"/>
              <a:defRPr/>
            </a:pPr>
            <a:r>
              <a:rPr lang="nl-NL" dirty="0"/>
              <a:t>Verder groeien</a:t>
            </a:r>
          </a:p>
          <a:p>
            <a:pPr lvl="1" fontAlgn="auto">
              <a:spcAft>
                <a:spcPts val="0"/>
              </a:spcAft>
              <a:buFont typeface="Arial" panose="020B0604020202020204" pitchFamily="34" charset="0"/>
              <a:buChar char="–"/>
              <a:defRPr/>
            </a:pPr>
            <a:r>
              <a:rPr lang="nl-NL" dirty="0"/>
              <a:t>Bloeien</a:t>
            </a:r>
          </a:p>
          <a:p>
            <a:pPr lvl="1" fontAlgn="auto">
              <a:spcAft>
                <a:spcPts val="0"/>
              </a:spcAft>
              <a:buFont typeface="Arial" panose="020B0604020202020204" pitchFamily="34" charset="0"/>
              <a:buChar char="–"/>
              <a:defRPr/>
            </a:pPr>
            <a:r>
              <a:rPr lang="nl-NL" dirty="0"/>
              <a:t>Vormen van zaad</a:t>
            </a:r>
          </a:p>
          <a:p>
            <a:pPr lvl="1" fontAlgn="auto">
              <a:spcAft>
                <a:spcPts val="0"/>
              </a:spcAft>
              <a:buFont typeface="Arial" panose="020B0604020202020204" pitchFamily="34" charset="0"/>
              <a:buChar char="–"/>
              <a:defRPr/>
            </a:pPr>
            <a:r>
              <a:rPr lang="nl-NL" dirty="0"/>
              <a:t>Sterven af 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5400" y="3443288"/>
            <a:ext cx="3084513" cy="3414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5400" y="0"/>
            <a:ext cx="3586163" cy="248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9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38963" y="0"/>
            <a:ext cx="2205037" cy="220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92838" y="2482850"/>
            <a:ext cx="2951162" cy="439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1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989388" y="2690813"/>
            <a:ext cx="2206625" cy="2033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2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774950" y="4679950"/>
            <a:ext cx="2486025" cy="221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3" name="Picture 8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572000" y="4724400"/>
            <a:ext cx="1624013" cy="217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4" name="Picture 9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223000" y="5886450"/>
            <a:ext cx="152400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5" name="Picture 2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684588" y="0"/>
            <a:ext cx="3186112" cy="2386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6" name="Titel 5"/>
          <p:cNvSpPr>
            <a:spLocks noGrp="1"/>
          </p:cNvSpPr>
          <p:nvPr>
            <p:ph type="title"/>
          </p:nvPr>
        </p:nvSpPr>
        <p:spPr>
          <a:xfrm>
            <a:off x="0" y="2482850"/>
            <a:ext cx="4017963" cy="1079500"/>
          </a:xfrm>
        </p:spPr>
        <p:txBody>
          <a:bodyPr/>
          <a:lstStyle/>
          <a:p>
            <a:pPr algn="l"/>
            <a:r>
              <a:rPr lang="nl-NL" sz="2000"/>
              <a:t>Vergeet-mij-niet, Judaspenning, Papaver, stokroos, Viool</a:t>
            </a:r>
            <a:br>
              <a:rPr lang="nl-NL" sz="2000"/>
            </a:br>
            <a:r>
              <a:rPr lang="nl-NL" sz="2000"/>
              <a:t>Vingerhoedskruid, Teunisbloem,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u="sng"/>
              <a:t>Vaste planten: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26924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nl-NL" dirty="0"/>
              <a:t>Kruidachtige planten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nl-NL" dirty="0"/>
              <a:t>Bovengrondse delen sterven ieder jaar af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nl-NL" dirty="0"/>
              <a:t>	ondergrondse delen (wortels) leven door.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nl-NL" dirty="0"/>
              <a:t>Soms gevoelig voor rotting en bevriezing</a:t>
            </a:r>
          </a:p>
        </p:txBody>
      </p:sp>
      <p:pic>
        <p:nvPicPr>
          <p:cNvPr id="2048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149725"/>
            <a:ext cx="4070350" cy="270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73650" y="4149725"/>
            <a:ext cx="4070350" cy="270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2573338" cy="321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6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72225" y="-20638"/>
            <a:ext cx="2771775" cy="3633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124325"/>
            <a:ext cx="2740025" cy="272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98738" y="-20638"/>
            <a:ext cx="3629025" cy="271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Picture 9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168900" y="4221163"/>
            <a:ext cx="3962400" cy="2636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179388" y="2852738"/>
            <a:ext cx="8964612" cy="1289050"/>
          </a:xfrm>
        </p:spPr>
        <p:txBody>
          <a:bodyPr rtlCol="0">
            <a:normAutofit fontScale="90000"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nl-NL" sz="2000" dirty="0"/>
              <a:t>			</a:t>
            </a:r>
            <a:r>
              <a:rPr lang="nl-NL" sz="2000" dirty="0" err="1"/>
              <a:t>Alchemilla</a:t>
            </a:r>
            <a:r>
              <a:rPr lang="nl-NL" sz="2000" dirty="0"/>
              <a:t> (vrouwenmantel)</a:t>
            </a:r>
            <a:br>
              <a:rPr lang="nl-NL" sz="2000" dirty="0"/>
            </a:br>
            <a:br>
              <a:rPr lang="nl-NL" sz="2000" dirty="0"/>
            </a:br>
            <a:r>
              <a:rPr lang="nl-NL" sz="2000" dirty="0" err="1"/>
              <a:t>Aconitum</a:t>
            </a:r>
            <a:r>
              <a:rPr lang="nl-NL" sz="2000" dirty="0"/>
              <a:t> (Monnikskap)</a:t>
            </a:r>
            <a:br>
              <a:rPr lang="nl-NL" sz="2000" dirty="0"/>
            </a:br>
            <a:r>
              <a:rPr lang="nl-NL" sz="2000" dirty="0"/>
              <a:t>						               </a:t>
            </a:r>
            <a:r>
              <a:rPr lang="nl-NL" sz="2000" dirty="0" err="1"/>
              <a:t>Delphinium</a:t>
            </a:r>
            <a:r>
              <a:rPr lang="nl-NL" sz="2000" dirty="0"/>
              <a:t> (Ridderspoor)</a:t>
            </a:r>
            <a:br>
              <a:rPr lang="nl-NL" sz="2000" dirty="0"/>
            </a:br>
            <a:r>
              <a:rPr lang="nl-NL" sz="2000" dirty="0" err="1"/>
              <a:t>Kniphofia</a:t>
            </a:r>
            <a:r>
              <a:rPr lang="nl-NL" sz="2000" dirty="0"/>
              <a:t> (Vuurpijl) 		</a:t>
            </a:r>
            <a:r>
              <a:rPr lang="nl-NL" sz="2000" dirty="0" err="1"/>
              <a:t>Solidago</a:t>
            </a:r>
            <a:r>
              <a:rPr lang="nl-NL" sz="2000" dirty="0"/>
              <a:t> (Guldenroede),  Liatris (Prachtkaars)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399</TotalTime>
  <Words>324</Words>
  <Application>Microsoft Office PowerPoint</Application>
  <PresentationFormat>Diavoorstelling (4:3)</PresentationFormat>
  <Paragraphs>89</Paragraphs>
  <Slides>22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2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22</vt:i4>
      </vt:variant>
    </vt:vector>
  </HeadingPairs>
  <TitlesOfParts>
    <vt:vector size="25" baseType="lpstr">
      <vt:lpstr>Arial</vt:lpstr>
      <vt:lpstr>Calibri</vt:lpstr>
      <vt:lpstr>Kantoorthema</vt:lpstr>
      <vt:lpstr>Botanische kenmerken van planten:</vt:lpstr>
      <vt:lpstr>PowerPoint-presentatie</vt:lpstr>
      <vt:lpstr>Niet-houtige gewassen:</vt:lpstr>
      <vt:lpstr>Eenjarige planten:</vt:lpstr>
      <vt:lpstr>Zonnebloem, Leeuwebek,   Ageratum, Spaanse Margriet</vt:lpstr>
      <vt:lpstr>Tweejarige planten:</vt:lpstr>
      <vt:lpstr>Vergeet-mij-niet, Judaspenning, Papaver, stokroos, Viool Vingerhoedskruid, Teunisbloem,</vt:lpstr>
      <vt:lpstr>Vaste planten:</vt:lpstr>
      <vt:lpstr>   Alchemilla (vrouwenmantel)  Aconitum (Monnikskap)                      Delphinium (Ridderspoor) Kniphofia (Vuurpijl)   Solidago (Guldenroede),  Liatris (Prachtkaars)</vt:lpstr>
      <vt:lpstr>Wortelstokken</vt:lpstr>
      <vt:lpstr>Physalis (lampionplant),      Bergenia (Schoenlappersplant), Convallaria (Lelietje der Dalen),     Equisetum (Schaafstroo)</vt:lpstr>
      <vt:lpstr>Bolgewas</vt:lpstr>
      <vt:lpstr>PowerPoint-presentatie</vt:lpstr>
      <vt:lpstr>Galanthus (Sneeuwklokje), Narcissus,     Hyacinthus ,             Allium (Sierui) Fritillaria (Keizerskroon),                  Muscari ( blauw druifje),  Tulipa,</vt:lpstr>
      <vt:lpstr>Knolgewas</vt:lpstr>
      <vt:lpstr>      Dahlia,       Crocus,                     Iris,        Anemone, Gladiolus,                    Gloriosa,          Cyclamen,</vt:lpstr>
      <vt:lpstr>Houtige gewassen (= heesters)</vt:lpstr>
      <vt:lpstr>Bomen:</vt:lpstr>
      <vt:lpstr>Struiken</vt:lpstr>
      <vt:lpstr>PowerPoint-presentatie</vt:lpstr>
      <vt:lpstr>PowerPoint-presentatie</vt:lpstr>
      <vt:lpstr>PowerPoint-presentatie</vt:lpstr>
    </vt:vector>
  </TitlesOfParts>
  <Company>Helicon Opleidingen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Botanische kenmerken van planten:</dc:title>
  <dc:creator>Jacintha Westerink</dc:creator>
  <cp:lastModifiedBy>Jacintha Westerink</cp:lastModifiedBy>
  <cp:revision>46</cp:revision>
  <dcterms:created xsi:type="dcterms:W3CDTF">2015-03-08T20:22:52Z</dcterms:created>
  <dcterms:modified xsi:type="dcterms:W3CDTF">2019-09-08T19:57:59Z</dcterms:modified>
</cp:coreProperties>
</file>